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7"/>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E12"/>
    <a:srgbClr val="50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71822" autoAdjust="0"/>
  </p:normalViewPr>
  <p:slideViewPr>
    <p:cSldViewPr snapToGrid="0">
      <p:cViewPr varScale="1">
        <p:scale>
          <a:sx n="82" d="100"/>
          <a:sy n="82" d="100"/>
        </p:scale>
        <p:origin x="16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A5BA6-DF4A-4ACA-A4E3-2A8C7A578036}"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DFABD-EE07-4C85-AE01-F019B55B7340}" type="slidenum">
              <a:rPr lang="en-US" smtClean="0"/>
              <a:t>‹#›</a:t>
            </a:fld>
            <a:endParaRPr lang="en-US"/>
          </a:p>
        </p:txBody>
      </p:sp>
    </p:spTree>
    <p:extLst>
      <p:ext uri="{BB962C8B-B14F-4D97-AF65-F5344CB8AC3E}">
        <p14:creationId xmlns:p14="http://schemas.microsoft.com/office/powerpoint/2010/main" val="35509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4</a:t>
            </a:fld>
            <a:endParaRPr lang="en-US"/>
          </a:p>
        </p:txBody>
      </p:sp>
    </p:spTree>
    <p:extLst>
      <p:ext uri="{BB962C8B-B14F-4D97-AF65-F5344CB8AC3E}">
        <p14:creationId xmlns:p14="http://schemas.microsoft.com/office/powerpoint/2010/main" val="267246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266DFABD-EE07-4C85-AE01-F019B55B7340}" type="slidenum">
              <a:rPr lang="en-US" smtClean="0"/>
              <a:t>14</a:t>
            </a:fld>
            <a:endParaRPr lang="en-US"/>
          </a:p>
        </p:txBody>
      </p:sp>
    </p:spTree>
    <p:extLst>
      <p:ext uri="{BB962C8B-B14F-4D97-AF65-F5344CB8AC3E}">
        <p14:creationId xmlns:p14="http://schemas.microsoft.com/office/powerpoint/2010/main" val="93566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15</a:t>
            </a:fld>
            <a:endParaRPr lang="en-US"/>
          </a:p>
        </p:txBody>
      </p:sp>
    </p:spTree>
    <p:extLst>
      <p:ext uri="{BB962C8B-B14F-4D97-AF65-F5344CB8AC3E}">
        <p14:creationId xmlns:p14="http://schemas.microsoft.com/office/powerpoint/2010/main" val="138516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16</a:t>
            </a:fld>
            <a:endParaRPr lang="en-US"/>
          </a:p>
        </p:txBody>
      </p:sp>
    </p:spTree>
    <p:extLst>
      <p:ext uri="{BB962C8B-B14F-4D97-AF65-F5344CB8AC3E}">
        <p14:creationId xmlns:p14="http://schemas.microsoft.com/office/powerpoint/2010/main" val="1483384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17</a:t>
            </a:fld>
            <a:endParaRPr lang="en-US"/>
          </a:p>
        </p:txBody>
      </p:sp>
    </p:spTree>
    <p:extLst>
      <p:ext uri="{BB962C8B-B14F-4D97-AF65-F5344CB8AC3E}">
        <p14:creationId xmlns:p14="http://schemas.microsoft.com/office/powerpoint/2010/main" val="13679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18</a:t>
            </a:fld>
            <a:endParaRPr lang="en-US"/>
          </a:p>
        </p:txBody>
      </p:sp>
    </p:spTree>
    <p:extLst>
      <p:ext uri="{BB962C8B-B14F-4D97-AF65-F5344CB8AC3E}">
        <p14:creationId xmlns:p14="http://schemas.microsoft.com/office/powerpoint/2010/main" val="29115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19</a:t>
            </a:fld>
            <a:endParaRPr lang="en-US"/>
          </a:p>
        </p:txBody>
      </p:sp>
    </p:spTree>
    <p:extLst>
      <p:ext uri="{BB962C8B-B14F-4D97-AF65-F5344CB8AC3E}">
        <p14:creationId xmlns:p14="http://schemas.microsoft.com/office/powerpoint/2010/main" val="18678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20</a:t>
            </a:fld>
            <a:endParaRPr lang="en-US"/>
          </a:p>
        </p:txBody>
      </p:sp>
    </p:spTree>
    <p:extLst>
      <p:ext uri="{BB962C8B-B14F-4D97-AF65-F5344CB8AC3E}">
        <p14:creationId xmlns:p14="http://schemas.microsoft.com/office/powerpoint/2010/main" val="1439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21</a:t>
            </a:fld>
            <a:endParaRPr lang="en-US"/>
          </a:p>
        </p:txBody>
      </p:sp>
    </p:spTree>
    <p:extLst>
      <p:ext uri="{BB962C8B-B14F-4D97-AF65-F5344CB8AC3E}">
        <p14:creationId xmlns:p14="http://schemas.microsoft.com/office/powerpoint/2010/main" val="379448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22</a:t>
            </a:fld>
            <a:endParaRPr lang="en-US"/>
          </a:p>
        </p:txBody>
      </p:sp>
    </p:spTree>
    <p:extLst>
      <p:ext uri="{BB962C8B-B14F-4D97-AF65-F5344CB8AC3E}">
        <p14:creationId xmlns:p14="http://schemas.microsoft.com/office/powerpoint/2010/main" val="249649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26</a:t>
            </a:fld>
            <a:endParaRPr lang="en-US"/>
          </a:p>
        </p:txBody>
      </p:sp>
    </p:spTree>
    <p:extLst>
      <p:ext uri="{BB962C8B-B14F-4D97-AF65-F5344CB8AC3E}">
        <p14:creationId xmlns:p14="http://schemas.microsoft.com/office/powerpoint/2010/main" val="396843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p:txBody>
      </p:sp>
      <p:sp>
        <p:nvSpPr>
          <p:cNvPr id="4" name="Slide Number Placeholder 3"/>
          <p:cNvSpPr>
            <a:spLocks noGrp="1"/>
          </p:cNvSpPr>
          <p:nvPr>
            <p:ph type="sldNum" sz="quarter" idx="5"/>
          </p:nvPr>
        </p:nvSpPr>
        <p:spPr/>
        <p:txBody>
          <a:bodyPr/>
          <a:lstStyle/>
          <a:p>
            <a:fld id="{266DFABD-EE07-4C85-AE01-F019B55B7340}" type="slidenum">
              <a:rPr lang="en-US" smtClean="0"/>
              <a:t>6</a:t>
            </a:fld>
            <a:endParaRPr lang="en-US"/>
          </a:p>
        </p:txBody>
      </p:sp>
    </p:spTree>
    <p:extLst>
      <p:ext uri="{BB962C8B-B14F-4D97-AF65-F5344CB8AC3E}">
        <p14:creationId xmlns:p14="http://schemas.microsoft.com/office/powerpoint/2010/main" val="195518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27</a:t>
            </a:fld>
            <a:endParaRPr lang="en-US"/>
          </a:p>
        </p:txBody>
      </p:sp>
    </p:spTree>
    <p:extLst>
      <p:ext uri="{BB962C8B-B14F-4D97-AF65-F5344CB8AC3E}">
        <p14:creationId xmlns:p14="http://schemas.microsoft.com/office/powerpoint/2010/main" val="326171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28</a:t>
            </a:fld>
            <a:endParaRPr lang="en-US"/>
          </a:p>
        </p:txBody>
      </p:sp>
    </p:spTree>
    <p:extLst>
      <p:ext uri="{BB962C8B-B14F-4D97-AF65-F5344CB8AC3E}">
        <p14:creationId xmlns:p14="http://schemas.microsoft.com/office/powerpoint/2010/main" val="192563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29</a:t>
            </a:fld>
            <a:endParaRPr lang="en-US"/>
          </a:p>
        </p:txBody>
      </p:sp>
    </p:spTree>
    <p:extLst>
      <p:ext uri="{BB962C8B-B14F-4D97-AF65-F5344CB8AC3E}">
        <p14:creationId xmlns:p14="http://schemas.microsoft.com/office/powerpoint/2010/main" val="21040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266DFABD-EE07-4C85-AE01-F019B55B7340}" type="slidenum">
              <a:rPr lang="en-US" smtClean="0"/>
              <a:t>30</a:t>
            </a:fld>
            <a:endParaRPr lang="en-US"/>
          </a:p>
        </p:txBody>
      </p:sp>
    </p:spTree>
    <p:extLst>
      <p:ext uri="{BB962C8B-B14F-4D97-AF65-F5344CB8AC3E}">
        <p14:creationId xmlns:p14="http://schemas.microsoft.com/office/powerpoint/2010/main" val="3093218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66DFABD-EE07-4C85-AE01-F019B55B7340}" type="slidenum">
              <a:rPr lang="en-US" smtClean="0"/>
              <a:t>31</a:t>
            </a:fld>
            <a:endParaRPr lang="en-US"/>
          </a:p>
        </p:txBody>
      </p:sp>
    </p:spTree>
    <p:extLst>
      <p:ext uri="{BB962C8B-B14F-4D97-AF65-F5344CB8AC3E}">
        <p14:creationId xmlns:p14="http://schemas.microsoft.com/office/powerpoint/2010/main" val="164936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34</a:t>
            </a:fld>
            <a:endParaRPr lang="en-US"/>
          </a:p>
        </p:txBody>
      </p:sp>
    </p:spTree>
    <p:extLst>
      <p:ext uri="{BB962C8B-B14F-4D97-AF65-F5344CB8AC3E}">
        <p14:creationId xmlns:p14="http://schemas.microsoft.com/office/powerpoint/2010/main" val="97824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APIs that are available?</a:t>
            </a:r>
          </a:p>
        </p:txBody>
      </p:sp>
      <p:sp>
        <p:nvSpPr>
          <p:cNvPr id="4" name="Slide Number Placeholder 3"/>
          <p:cNvSpPr>
            <a:spLocks noGrp="1"/>
          </p:cNvSpPr>
          <p:nvPr>
            <p:ph type="sldNum" sz="quarter" idx="5"/>
          </p:nvPr>
        </p:nvSpPr>
        <p:spPr/>
        <p:txBody>
          <a:bodyPr/>
          <a:lstStyle/>
          <a:p>
            <a:fld id="{266DFABD-EE07-4C85-AE01-F019B55B7340}" type="slidenum">
              <a:rPr lang="en-US" smtClean="0"/>
              <a:t>7</a:t>
            </a:fld>
            <a:endParaRPr lang="en-US"/>
          </a:p>
        </p:txBody>
      </p:sp>
    </p:spTree>
    <p:extLst>
      <p:ext uri="{BB962C8B-B14F-4D97-AF65-F5344CB8AC3E}">
        <p14:creationId xmlns:p14="http://schemas.microsoft.com/office/powerpoint/2010/main" val="382619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can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8</a:t>
            </a:fld>
            <a:endParaRPr lang="en-US"/>
          </a:p>
        </p:txBody>
      </p:sp>
    </p:spTree>
    <p:extLst>
      <p:ext uri="{BB962C8B-B14F-4D97-AF65-F5344CB8AC3E}">
        <p14:creationId xmlns:p14="http://schemas.microsoft.com/office/powerpoint/2010/main" val="23218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endpoints?</a:t>
            </a:r>
          </a:p>
        </p:txBody>
      </p:sp>
      <p:sp>
        <p:nvSpPr>
          <p:cNvPr id="4" name="Slide Number Placeholder 3"/>
          <p:cNvSpPr>
            <a:spLocks noGrp="1"/>
          </p:cNvSpPr>
          <p:nvPr>
            <p:ph type="sldNum" sz="quarter" idx="5"/>
          </p:nvPr>
        </p:nvSpPr>
        <p:spPr/>
        <p:txBody>
          <a:bodyPr/>
          <a:lstStyle/>
          <a:p>
            <a:fld id="{266DFABD-EE07-4C85-AE01-F019B55B7340}" type="slidenum">
              <a:rPr lang="en-US" smtClean="0"/>
              <a:t>9</a:t>
            </a:fld>
            <a:endParaRPr lang="en-US"/>
          </a:p>
        </p:txBody>
      </p:sp>
    </p:spTree>
    <p:extLst>
      <p:ext uri="{BB962C8B-B14F-4D97-AF65-F5344CB8AC3E}">
        <p14:creationId xmlns:p14="http://schemas.microsoft.com/office/powerpoint/2010/main" val="108087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I use your API?</a:t>
            </a:r>
          </a:p>
        </p:txBody>
      </p:sp>
      <p:sp>
        <p:nvSpPr>
          <p:cNvPr id="4" name="Slide Number Placeholder 3"/>
          <p:cNvSpPr>
            <a:spLocks noGrp="1"/>
          </p:cNvSpPr>
          <p:nvPr>
            <p:ph type="sldNum" sz="quarter" idx="5"/>
          </p:nvPr>
        </p:nvSpPr>
        <p:spPr/>
        <p:txBody>
          <a:bodyPr/>
          <a:lstStyle/>
          <a:p>
            <a:fld id="{266DFABD-EE07-4C85-AE01-F019B55B7340}" type="slidenum">
              <a:rPr lang="en-US" smtClean="0"/>
              <a:t>10</a:t>
            </a:fld>
            <a:endParaRPr lang="en-US"/>
          </a:p>
        </p:txBody>
      </p:sp>
    </p:spTree>
    <p:extLst>
      <p:ext uri="{BB962C8B-B14F-4D97-AF65-F5344CB8AC3E}">
        <p14:creationId xmlns:p14="http://schemas.microsoft.com/office/powerpoint/2010/main" val="329825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11</a:t>
            </a:fld>
            <a:endParaRPr lang="en-US"/>
          </a:p>
        </p:txBody>
      </p:sp>
    </p:spTree>
    <p:extLst>
      <p:ext uri="{BB962C8B-B14F-4D97-AF65-F5344CB8AC3E}">
        <p14:creationId xmlns:p14="http://schemas.microsoft.com/office/powerpoint/2010/main" val="208296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12</a:t>
            </a:fld>
            <a:endParaRPr lang="en-US"/>
          </a:p>
        </p:txBody>
      </p:sp>
    </p:spTree>
    <p:extLst>
      <p:ext uri="{BB962C8B-B14F-4D97-AF65-F5344CB8AC3E}">
        <p14:creationId xmlns:p14="http://schemas.microsoft.com/office/powerpoint/2010/main" val="27819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13</a:t>
            </a:fld>
            <a:endParaRPr lang="en-US"/>
          </a:p>
        </p:txBody>
      </p:sp>
    </p:spTree>
    <p:extLst>
      <p:ext uri="{BB962C8B-B14F-4D97-AF65-F5344CB8AC3E}">
        <p14:creationId xmlns:p14="http://schemas.microsoft.com/office/powerpoint/2010/main" val="4156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DD73-EF76-1508-9E81-5CE285EEB3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3AE245-A357-B805-8B27-21ED53169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3013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9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7EEE-880D-118A-33F1-C554C846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0B0AF-A12D-F10D-24D9-963397E0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87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E45-B626-17A2-9C47-1DA6E6AEBB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7C1C66-EB51-79F6-CCEF-6C19BFF50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7937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217F-2005-BB82-1108-7DC2781B2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3C672-CB43-AB26-7433-0D27842C62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8D33-B3D7-40CE-E295-AA03864CA4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44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0000-F07F-BC5F-3AB7-60F8BBA440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149A79-F248-724F-6837-7E831CC7D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0DB40D-9D85-FCD7-CCFA-6FA500686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2D828B-B54B-27F9-2810-ABD279259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A3D25-C1D1-FE59-E167-1F39A7922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93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7AE6-985E-B7C3-E55C-3715354971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76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84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BB1B-D6CF-3716-5D10-37E36D406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BC6A0D-8F7C-CED4-50F7-E036828BF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7893B-F12C-C899-0463-C48DC892D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5348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5901-1557-72F8-5F99-C0202870A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CDEDF2-E939-37E3-C38B-251587043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7151E-F5FC-D89D-724C-CB4B07800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8329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43FE9-D275-60DB-6578-DFCD60B26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AE1C7D2-EEFE-B82E-AB71-B3085B7AE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1DB7629-A616-BB1A-8881-CA991A6D148D}"/>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8" name="TextBox 7">
            <a:extLst>
              <a:ext uri="{FF2B5EF4-FFF2-40B4-BE49-F238E27FC236}">
                <a16:creationId xmlns:a16="http://schemas.microsoft.com/office/drawing/2014/main" id="{854EC949-18ED-9B06-9C71-AC80855C61C4}"/>
              </a:ext>
            </a:extLst>
          </p:cNvPr>
          <p:cNvSpPr txBox="1"/>
          <p:nvPr userDrawn="1"/>
        </p:nvSpPr>
        <p:spPr>
          <a:xfrm>
            <a:off x="4277831" y="6437735"/>
            <a:ext cx="362862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File New: Build a Fully-Managed and Documented API</a:t>
            </a:r>
          </a:p>
        </p:txBody>
      </p:sp>
      <p:pic>
        <p:nvPicPr>
          <p:cNvPr id="9" name="Picture 8">
            <a:extLst>
              <a:ext uri="{FF2B5EF4-FFF2-40B4-BE49-F238E27FC236}">
                <a16:creationId xmlns:a16="http://schemas.microsoft.com/office/drawing/2014/main" id="{1269E293-C7B0-7E90-13C2-A83D4CC4B515}"/>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16116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809875"/>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57148820-55C3-41A8-6C48-A8693CB99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7317" y="170717"/>
            <a:ext cx="2092041" cy="11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39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E0F4-D0BF-2CD6-3C1F-8A3C13B3D74F}"/>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783E7A2D-1337-6843-77F7-19EF177DC5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62420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FA2F-6095-A525-301D-60299BB173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59ED7CC-33A3-778C-742D-1E7D62D5F5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22072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1365324" y="2967335"/>
            <a:ext cx="9461373"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 is API Management?</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327106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4949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4197443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 decel="100000"/>
                                        <p:tgtEl>
                                          <p:spTgt spid="4"/>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4"/>
                                        </p:tgtEl>
                                        <p:attrNameLst>
                                          <p:attrName>ppt_y</p:attrName>
                                        </p:attrNameLst>
                                      </p:cBhvr>
                                      <p:tavLst>
                                        <p:tav tm="0">
                                          <p:val>
                                            <p:strVal val="ppt_y"/>
                                          </p:val>
                                        </p:tav>
                                        <p:tav tm="100000">
                                          <p:val>
                                            <p:strVal val="ppt_y+1"/>
                                          </p:val>
                                        </p:tav>
                                      </p:tavLst>
                                    </p:anim>
                                    <p:set>
                                      <p:cBhvr>
                                        <p:cTn id="10" dur="1" fill="hold">
                                          <p:stCondLst>
                                            <p:cond delay="999"/>
                                          </p:stCondLst>
                                        </p:cTn>
                                        <p:tgtEl>
                                          <p:spTgt spid="4"/>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 decel="100000"/>
                                        <p:tgtEl>
                                          <p:spTgt spid="5"/>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3"/>
                                        </p:tgtEl>
                                      </p:cBhvr>
                                    </p:animEffect>
                                    <p:anim calcmode="lin" valueType="num">
                                      <p:cBhvr>
                                        <p:cTn id="19" dur="1000"/>
                                        <p:tgtEl>
                                          <p:spTgt spid="3"/>
                                        </p:tgtEl>
                                        <p:attrNameLst>
                                          <p:attrName>ppt_x</p:attrName>
                                        </p:attrNameLst>
                                      </p:cBhvr>
                                      <p:tavLst>
                                        <p:tav tm="0">
                                          <p:val>
                                            <p:strVal val="ppt_x"/>
                                          </p:val>
                                        </p:tav>
                                        <p:tav tm="100000">
                                          <p:val>
                                            <p:strVal val="ppt_x"/>
                                          </p:val>
                                        </p:tav>
                                      </p:tavLst>
                                    </p:anim>
                                    <p:anim calcmode="lin" valueType="num">
                                      <p:cBhvr>
                                        <p:cTn id="20" dur="100" decel="100000"/>
                                        <p:tgtEl>
                                          <p:spTgt spid="3"/>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3"/>
                                        </p:tgtEl>
                                        <p:attrNameLst>
                                          <p:attrName>ppt_y</p:attrName>
                                        </p:attrNameLst>
                                      </p:cBhvr>
                                      <p:tavLst>
                                        <p:tav tm="0">
                                          <p:val>
                                            <p:strVal val="ppt_y"/>
                                          </p:val>
                                        </p:tav>
                                        <p:tav tm="100000">
                                          <p:val>
                                            <p:strVal val="ppt_y+1"/>
                                          </p:val>
                                        </p:tav>
                                      </p:tavLst>
                                    </p:anim>
                                    <p:set>
                                      <p:cBhvr>
                                        <p:cTn id="22"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0DBD-63D5-2919-2771-37A7085192C1}"/>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1FF166C4-BF35-F798-21C4-A1ECB16316AE}"/>
              </a:ext>
            </a:extLst>
          </p:cNvPr>
          <p:cNvSpPr/>
          <p:nvPr/>
        </p:nvSpPr>
        <p:spPr>
          <a:xfrm>
            <a:off x="455295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E6575E05-262E-AA86-B3C7-11CD58F3054F}"/>
              </a:ext>
            </a:extLst>
          </p:cNvPr>
          <p:cNvSpPr/>
          <p:nvPr/>
        </p:nvSpPr>
        <p:spPr>
          <a:xfrm>
            <a:off x="839470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17F917AD-53D7-FE01-971A-1792EF5D0361}"/>
              </a:ext>
            </a:extLst>
          </p:cNvPr>
          <p:cNvSpPr/>
          <p:nvPr/>
        </p:nvSpPr>
        <p:spPr>
          <a:xfrm>
            <a:off x="711200" y="2101846"/>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FD9BD000-2AE8-CBFF-39C3-040FBB303F5E}"/>
              </a:ext>
            </a:extLst>
          </p:cNvPr>
          <p:cNvSpPr/>
          <p:nvPr/>
        </p:nvSpPr>
        <p:spPr>
          <a:xfrm>
            <a:off x="71120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C3431CF5-EAEB-42A1-3B49-34DD43030379}"/>
              </a:ext>
            </a:extLst>
          </p:cNvPr>
          <p:cNvSpPr/>
          <p:nvPr/>
        </p:nvSpPr>
        <p:spPr>
          <a:xfrm>
            <a:off x="455295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B9678DC9-B192-285C-0F89-9A394C61106A}"/>
              </a:ext>
            </a:extLst>
          </p:cNvPr>
          <p:cNvSpPr/>
          <p:nvPr/>
        </p:nvSpPr>
        <p:spPr>
          <a:xfrm>
            <a:off x="8394700" y="3822698"/>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16259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931333" y="2967335"/>
            <a:ext cx="10329367"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API Management Use Cases</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4108306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CF1D-1628-4B8A-7670-C38F9D35AE0E}"/>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BAA7BDAF-2028-0FB9-6951-FE9DBA07E2BF}"/>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5EDD7E16-71F8-CC69-9CE5-30528EF5B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95B6326D-A74E-05D0-5C95-60AE4BB30BB3}"/>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81E1EFA7-CDB3-AF62-2D0F-88DE3B2DB502}"/>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E3BC0F98-35CA-8C6D-65BD-3C19FE8EF31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5C8C00D3-88D9-0161-F2D1-494C4A0BD51D}"/>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F17BA4D3-FD19-BE67-811F-FC0EBD35E251}"/>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9506944C-B965-697E-42A9-C7E47766B16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28F3AB36-5F9A-A544-7378-93637450E10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6138F703-B50B-863D-674D-B18DADC9856A}"/>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5782E67C-A3AD-B9BE-F114-86FA37D15A6C}"/>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EC2219EF-2351-9022-7EB8-C12DEE69B54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89C5F6EA-FC78-9F87-EDCB-D34CE4624BC2}"/>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CED844CC-1C24-2510-76C5-5BC4BB311A3F}"/>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7AC62101-432E-20F1-3518-08308B6EBC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
        <p:nvSpPr>
          <p:cNvPr id="33" name="Rectangle 32">
            <a:extLst>
              <a:ext uri="{FF2B5EF4-FFF2-40B4-BE49-F238E27FC236}">
                <a16:creationId xmlns:a16="http://schemas.microsoft.com/office/drawing/2014/main" id="{CF17B6F9-F233-A13D-90F4-6650B8A73C10}"/>
              </a:ext>
            </a:extLst>
          </p:cNvPr>
          <p:cNvSpPr/>
          <p:nvPr/>
        </p:nvSpPr>
        <p:spPr>
          <a:xfrm>
            <a:off x="3407764" y="4241039"/>
            <a:ext cx="5376472"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API Integration</a:t>
            </a:r>
          </a:p>
        </p:txBody>
      </p:sp>
    </p:spTree>
    <p:extLst>
      <p:ext uri="{BB962C8B-B14F-4D97-AF65-F5344CB8AC3E}">
        <p14:creationId xmlns:p14="http://schemas.microsoft.com/office/powerpoint/2010/main" val="1633508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AA9B700C-4B5F-D611-09BC-8BA0CD11CDB9}"/>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B0EF97DA-01FC-F8B2-99D5-F0E3866B2AA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37B810F4-5207-07CC-1553-30CBB7FC6A8C}"/>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7E8CB403-56FA-8422-66E1-B42A48A405D4}"/>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88792288-7BED-86CC-3D31-80A209CA2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2A375B55-9F53-F84D-1097-B98FD56326C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87485933-678A-5015-3995-FAAE117E9B6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3DD6E46-98BA-AD40-21F4-8630D210D04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8067D8D4-D3FC-4121-D184-32D27C0FF1F0}"/>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77A4CA79-EB1C-48EB-3293-C0AC0C1005B5}"/>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C7C8D08-A318-05DE-92C4-C3A2CDE93C6D}"/>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B5A69AB5-C6D6-1C0C-B768-83588FC0C5E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EE61DD98-1C24-C173-9523-DBE826ADD23A}"/>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C4287E60-9758-0E56-24AC-AB71D17B7C8D}"/>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6E9A44F-D059-AC38-2689-C6A7B1CEA3EE}"/>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AE0B56DD-15B6-E79F-56E0-3CFA4B21703C}"/>
              </a:ext>
            </a:extLst>
          </p:cNvPr>
          <p:cNvSpPr/>
          <p:nvPr/>
        </p:nvSpPr>
        <p:spPr>
          <a:xfrm>
            <a:off x="142550" y="4241039"/>
            <a:ext cx="11906914"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Multi-Channel User Experiences</a:t>
            </a:r>
          </a:p>
        </p:txBody>
      </p:sp>
    </p:spTree>
    <p:extLst>
      <p:ext uri="{BB962C8B-B14F-4D97-AF65-F5344CB8AC3E}">
        <p14:creationId xmlns:p14="http://schemas.microsoft.com/office/powerpoint/2010/main" val="2445159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9E60E799-43FE-7809-C2D0-CD9BAC3009F0}"/>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3A41A7EC-760B-9FEB-3A13-FB79D67FE4C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6E06AF91-67BC-A93C-1BE9-1332DBE6C392}"/>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F6BBE293-BB42-D4C6-3035-C1712549CA8C}"/>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9EBDEAA3-1000-9765-8132-E0C02485A84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6BF7BCFB-D2C7-384D-D948-55859ACEA753}"/>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A9E0EF5C-B346-17B2-3D24-4A91820730D3}"/>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08C67942-0500-4EAB-755D-818E922A1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16262126-3180-1BDA-CC0C-ECC8E80374EA}"/>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70BB39C0-25CD-D4F9-5BEF-6A0925780047}"/>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2E537BF7-2D55-C3FC-973B-3D6C2B64516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004BD155-3E14-940C-5904-63E3D6247618}"/>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4D7BD0D3-C336-E8BB-359F-3431530BCFA1}"/>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2A67472B-161D-9F28-A766-C7FE7D29A5E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9CFA74B7-727C-92EA-1AC1-7303DC279E7A}"/>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33" name="Rectangle 32">
            <a:extLst>
              <a:ext uri="{FF2B5EF4-FFF2-40B4-BE49-F238E27FC236}">
                <a16:creationId xmlns:a16="http://schemas.microsoft.com/office/drawing/2014/main" id="{BBD92CA8-67AA-6ED0-ECD7-B812F679F9E9}"/>
              </a:ext>
            </a:extLst>
          </p:cNvPr>
          <p:cNvSpPr/>
          <p:nvPr/>
        </p:nvSpPr>
        <p:spPr>
          <a:xfrm>
            <a:off x="3297166" y="4241039"/>
            <a:ext cx="559768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B2B Integration</a:t>
            </a:r>
          </a:p>
        </p:txBody>
      </p:sp>
    </p:spTree>
    <p:extLst>
      <p:ext uri="{BB962C8B-B14F-4D97-AF65-F5344CB8AC3E}">
        <p14:creationId xmlns:p14="http://schemas.microsoft.com/office/powerpoint/2010/main" val="228067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089E-3DFD-DE32-94F1-D03A97662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626"/>
            <a:ext cx="12192000" cy="5930747"/>
          </a:xfrm>
          <a:prstGeom prst="rect">
            <a:avLst/>
          </a:prstGeom>
        </p:spPr>
      </p:pic>
    </p:spTree>
    <p:extLst>
      <p:ext uri="{BB962C8B-B14F-4D97-AF65-F5344CB8AC3E}">
        <p14:creationId xmlns:p14="http://schemas.microsoft.com/office/powerpoint/2010/main" val="212002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27EC-8DD0-EFB0-DD83-B29B60D3FDD6}"/>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2D2986C6-4CEE-3230-423C-3D78DDDD055F}"/>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8A392D1F-ED75-9B6A-A9A8-1A4EABD2762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ACE7A072-4E54-F44E-5516-4C4C81A3AE47}"/>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BF8AF27E-1A73-44B8-549E-88EF4A04BD0A}"/>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19F7DCAF-D529-8BA8-DAAC-4F69FF0AE9C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415B27DE-0EFA-1022-C5A6-7B9CA6B6E68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B7D8D7CE-6C8E-468F-D954-5BD0727E07D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3EA93941-494D-A73C-920B-FA75A91F3566}"/>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219B8EE-807E-7470-FE18-8D236C6B09CB}"/>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5933DCE9-76C7-CD2F-AADE-899A965C5C4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6EB3561E-B176-6FD4-8537-2C446E410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EB66BF52-01E5-63C1-70B2-36B5ACDDA57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70AFC796-9E9B-DC8E-CC29-0C1D103CA493}"/>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04D67E91-5DD4-A5D3-9CF3-027292EBD8D5}"/>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06A5FF2-BC61-4761-9D5C-8B49D0909682}"/>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54007E0B-C3B1-7B85-F2BD-84181CE2AF0E}"/>
              </a:ext>
            </a:extLst>
          </p:cNvPr>
          <p:cNvSpPr/>
          <p:nvPr/>
        </p:nvSpPr>
        <p:spPr>
          <a:xfrm>
            <a:off x="2857529" y="4241039"/>
            <a:ext cx="647696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Data as a Service</a:t>
            </a:r>
          </a:p>
        </p:txBody>
      </p:sp>
    </p:spTree>
    <p:extLst>
      <p:ext uri="{BB962C8B-B14F-4D97-AF65-F5344CB8AC3E}">
        <p14:creationId xmlns:p14="http://schemas.microsoft.com/office/powerpoint/2010/main" val="208264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C881-954E-D754-3AE5-33CB106DFC9F}"/>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C594F979-3A46-776A-3079-6275C0EA24F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06ADEE05-08ED-4A81-569C-3B7962340A0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6770FE6B-B88D-D292-D9DF-01F9D446B251}"/>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47248458-043D-B52F-A622-E2F8DA65017D}"/>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637BD843-E580-8059-C601-A5E7FB01336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FEF6F0B2-212C-C11A-A3CE-F63EDCE9E5A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DD174C71-7B44-8013-BBC7-D61F3AF93175}"/>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46D64B9-AE44-5328-02B3-97E06FE48DA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92A2076D-0202-F215-3C64-EA25E0B94C7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F4C0FFE8-2B2C-EB9D-E4D0-FFD98513963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295308B6-6C20-04B6-3ED8-590808B17B7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07168AF4-17BC-158E-1690-0F88F367EAC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CAF694D5-B285-BC5D-08F2-9AAF174A1111}"/>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90A905D9-2970-C2B2-B716-35B4ACAD7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B58421B3-50D1-AAD8-AA16-3A969D4256FB}"/>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F128DBA7-5098-80C5-943D-C1E4F89FB06F}"/>
              </a:ext>
            </a:extLst>
          </p:cNvPr>
          <p:cNvSpPr/>
          <p:nvPr/>
        </p:nvSpPr>
        <p:spPr>
          <a:xfrm>
            <a:off x="1463340" y="4241039"/>
            <a:ext cx="9265358"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Unlocking Legacy Assets</a:t>
            </a:r>
          </a:p>
        </p:txBody>
      </p:sp>
    </p:spTree>
    <p:extLst>
      <p:ext uri="{BB962C8B-B14F-4D97-AF65-F5344CB8AC3E}">
        <p14:creationId xmlns:p14="http://schemas.microsoft.com/office/powerpoint/2010/main" val="850567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304-5B97-6EDD-09C4-17FC6AA485B8}"/>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7E2BFFCC-F354-63A9-BFE2-53D17D9730B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E8C6B047-F9BC-C9EC-985B-0BF99532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55C16658-ACF2-6391-DFF4-8811DE41004E}"/>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6D977DBD-DC58-FB8D-EAC7-6CDD3CEC45B6}"/>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0F14EA54-A24B-A1E0-48B3-C73C86A7C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D5455337-F14B-1BA9-7150-E13E6FF3D74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988E46DC-FD49-0175-06A9-78842060A753}"/>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930D5EFA-98E6-61EC-A75A-69E6C88EE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CE2C399-55E1-2BB7-0A51-95BD87792CB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CFE44514-FCC3-A847-4272-C3F250F53E23}"/>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EFD55B4-9FE1-99F2-EB4E-807B9EECA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4D06D82A-808F-41E2-E0CB-C646690EB02A}"/>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F4CD70BE-77BA-5FE5-6A65-9BC9B0FA3CAE}"/>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B224240A-2D1A-C59A-902B-C69F6B055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1E4EAA81-C332-723F-2844-D6EBA6D930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Tree>
    <p:extLst>
      <p:ext uri="{BB962C8B-B14F-4D97-AF65-F5344CB8AC3E}">
        <p14:creationId xmlns:p14="http://schemas.microsoft.com/office/powerpoint/2010/main" val="3355149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1633-F502-D41C-C450-95D569AFCE71}"/>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6A3F5691-ACFA-C249-D436-96E88E338187}"/>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1076692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2CEF-8433-94A2-3419-887E94D1131E}"/>
              </a:ext>
            </a:extLst>
          </p:cNvPr>
          <p:cNvSpPr>
            <a:spLocks noGrp="1"/>
          </p:cNvSpPr>
          <p:nvPr>
            <p:ph type="title"/>
          </p:nvPr>
        </p:nvSpPr>
        <p:spPr/>
        <p:txBody>
          <a:bodyPr/>
          <a:lstStyle/>
          <a:p>
            <a:r>
              <a:rPr lang="en-US" dirty="0"/>
              <a:t>API Management Offerings</a:t>
            </a:r>
          </a:p>
        </p:txBody>
      </p:sp>
      <p:pic>
        <p:nvPicPr>
          <p:cNvPr id="3" name="Picture 2">
            <a:extLst>
              <a:ext uri="{FF2B5EF4-FFF2-40B4-BE49-F238E27FC236}">
                <a16:creationId xmlns:a16="http://schemas.microsoft.com/office/drawing/2014/main" id="{523C452E-D93C-BC69-6B42-FF335C998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4" name="Picture 3">
            <a:extLst>
              <a:ext uri="{FF2B5EF4-FFF2-40B4-BE49-F238E27FC236}">
                <a16:creationId xmlns:a16="http://schemas.microsoft.com/office/drawing/2014/main" id="{6248A6B1-D9FE-B8BB-8DCE-AC8EE1B9C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5" name="Picture 4">
            <a:extLst>
              <a:ext uri="{FF2B5EF4-FFF2-40B4-BE49-F238E27FC236}">
                <a16:creationId xmlns:a16="http://schemas.microsoft.com/office/drawing/2014/main" id="{46E9E822-5E97-3C80-BC63-D5451EA57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6" name="Picture 5">
            <a:extLst>
              <a:ext uri="{FF2B5EF4-FFF2-40B4-BE49-F238E27FC236}">
                <a16:creationId xmlns:a16="http://schemas.microsoft.com/office/drawing/2014/main" id="{77DED9A9-7978-5DE5-284E-6FBF5CE7A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7" name="Picture 6">
            <a:extLst>
              <a:ext uri="{FF2B5EF4-FFF2-40B4-BE49-F238E27FC236}">
                <a16:creationId xmlns:a16="http://schemas.microsoft.com/office/drawing/2014/main" id="{6FB1D2C3-4C04-D616-4277-A609228884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8" name="Picture 7">
            <a:extLst>
              <a:ext uri="{FF2B5EF4-FFF2-40B4-BE49-F238E27FC236}">
                <a16:creationId xmlns:a16="http://schemas.microsoft.com/office/drawing/2014/main" id="{2DC80B94-8A4E-4805-37EC-25C1CCD561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9" name="Picture 8">
            <a:extLst>
              <a:ext uri="{FF2B5EF4-FFF2-40B4-BE49-F238E27FC236}">
                <a16:creationId xmlns:a16="http://schemas.microsoft.com/office/drawing/2014/main" id="{9E23DEC1-5399-83CA-C772-3FE607A128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0" name="Picture 9">
            <a:extLst>
              <a:ext uri="{FF2B5EF4-FFF2-40B4-BE49-F238E27FC236}">
                <a16:creationId xmlns:a16="http://schemas.microsoft.com/office/drawing/2014/main" id="{C5ACC953-18B1-E938-1014-BC6842BAC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11" name="Picture 10">
            <a:extLst>
              <a:ext uri="{FF2B5EF4-FFF2-40B4-BE49-F238E27FC236}">
                <a16:creationId xmlns:a16="http://schemas.microsoft.com/office/drawing/2014/main" id="{B80F204B-6FAB-E319-C0A8-F86ABD3D45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12" name="Picture 11">
            <a:extLst>
              <a:ext uri="{FF2B5EF4-FFF2-40B4-BE49-F238E27FC236}">
                <a16:creationId xmlns:a16="http://schemas.microsoft.com/office/drawing/2014/main" id="{A14373FA-3795-EEFA-7B02-E5AF94B78C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13" name="Picture 12">
            <a:extLst>
              <a:ext uri="{FF2B5EF4-FFF2-40B4-BE49-F238E27FC236}">
                <a16:creationId xmlns:a16="http://schemas.microsoft.com/office/drawing/2014/main" id="{BB727DE0-FA78-FDDC-7C36-6E38E32953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14" name="Picture 13">
            <a:extLst>
              <a:ext uri="{FF2B5EF4-FFF2-40B4-BE49-F238E27FC236}">
                <a16:creationId xmlns:a16="http://schemas.microsoft.com/office/drawing/2014/main" id="{08E54708-22C8-C0FD-9FBC-0057731B67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15" name="Picture 14">
            <a:extLst>
              <a:ext uri="{FF2B5EF4-FFF2-40B4-BE49-F238E27FC236}">
                <a16:creationId xmlns:a16="http://schemas.microsoft.com/office/drawing/2014/main" id="{6A6B01B2-B7E8-63BD-65D2-9C8DBD043A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16" name="Picture 15">
            <a:extLst>
              <a:ext uri="{FF2B5EF4-FFF2-40B4-BE49-F238E27FC236}">
                <a16:creationId xmlns:a16="http://schemas.microsoft.com/office/drawing/2014/main" id="{1D31C53C-C8B2-2197-258B-F9F7535E45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23232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6"/>
                                        </p:tgtEl>
                                      </p:cBhvr>
                                    </p:animEffect>
                                    <p:animScale>
                                      <p:cBhvr>
                                        <p:cTn id="51" dur="250" autoRev="1" fill="hold"/>
                                        <p:tgtEl>
                                          <p:spTgt spid="6"/>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12"/>
                                        </p:tgtEl>
                                      </p:cBhvr>
                                    </p:animEffect>
                                    <p:animScale>
                                      <p:cBhvr>
                                        <p:cTn id="54" dur="250" autoRev="1" fill="hold"/>
                                        <p:tgtEl>
                                          <p:spTgt spid="1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5"/>
                                        </p:tgtEl>
                                      </p:cBhvr>
                                    </p:animEffect>
                                    <p:animScale>
                                      <p:cBhvr>
                                        <p:cTn id="57" dur="250" autoRev="1" fill="hold"/>
                                        <p:tgtEl>
                                          <p:spTgt spid="5"/>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7"/>
                                        </p:tgtEl>
                                      </p:cBhvr>
                                    </p:animEffect>
                                    <p:animScale>
                                      <p:cBhvr>
                                        <p:cTn id="60" dur="250" autoRev="1" fill="hold"/>
                                        <p:tgtEl>
                                          <p:spTgt spid="7"/>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1"/>
                                        </p:tgtEl>
                                      </p:cBhvr>
                                    </p:animEffect>
                                    <p:animScale>
                                      <p:cBhvr>
                                        <p:cTn id="63" dur="250" autoRev="1" fill="hold"/>
                                        <p:tgtEl>
                                          <p:spTgt spid="11"/>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par>
                                <p:cTn id="67" presetID="9" presetClass="emph" presetSubtype="0" nodeType="withEffect">
                                  <p:stCondLst>
                                    <p:cond delay="0"/>
                                  </p:stCondLst>
                                  <p:childTnLst>
                                    <p:set>
                                      <p:cBhvr>
                                        <p:cTn id="68" dur="indefinite"/>
                                        <p:tgtEl>
                                          <p:spTgt spid="4"/>
                                        </p:tgtEl>
                                        <p:attrNameLst>
                                          <p:attrName>style.opacity</p:attrName>
                                        </p:attrNameLst>
                                      </p:cBhvr>
                                      <p:to>
                                        <p:strVal val="0.25"/>
                                      </p:to>
                                    </p:set>
                                    <p:animEffect filter="image" prLst="opacity: 0.25">
                                      <p:cBhvr rctx="IE">
                                        <p:cTn id="69" dur="indefinite"/>
                                        <p:tgtEl>
                                          <p:spTgt spid="4"/>
                                        </p:tgtEl>
                                      </p:cBhvr>
                                    </p:animEffect>
                                  </p:childTnLst>
                                </p:cTn>
                              </p:par>
                              <p:par>
                                <p:cTn id="70" presetID="9" presetClass="emph" presetSubtype="0" nodeType="withEffect">
                                  <p:stCondLst>
                                    <p:cond delay="0"/>
                                  </p:stCondLst>
                                  <p:childTnLst>
                                    <p:set>
                                      <p:cBhvr>
                                        <p:cTn id="71" dur="indefinite"/>
                                        <p:tgtEl>
                                          <p:spTgt spid="8"/>
                                        </p:tgtEl>
                                        <p:attrNameLst>
                                          <p:attrName>style.opacity</p:attrName>
                                        </p:attrNameLst>
                                      </p:cBhvr>
                                      <p:to>
                                        <p:strVal val="0.25"/>
                                      </p:to>
                                    </p:set>
                                    <p:animEffect filter="image" prLst="opacity: 0.25">
                                      <p:cBhvr rctx="IE">
                                        <p:cTn id="72" dur="indefinite"/>
                                        <p:tgtEl>
                                          <p:spTgt spid="8"/>
                                        </p:tgtEl>
                                      </p:cBhvr>
                                    </p:animEffect>
                                  </p:childTnLst>
                                </p:cTn>
                              </p:par>
                              <p:par>
                                <p:cTn id="73" presetID="9" presetClass="emph" presetSubtype="0" nodeType="withEffect">
                                  <p:stCondLst>
                                    <p:cond delay="0"/>
                                  </p:stCondLst>
                                  <p:childTnLst>
                                    <p:set>
                                      <p:cBhvr>
                                        <p:cTn id="74" dur="indefinite"/>
                                        <p:tgtEl>
                                          <p:spTgt spid="9"/>
                                        </p:tgtEl>
                                        <p:attrNameLst>
                                          <p:attrName>style.opacity</p:attrName>
                                        </p:attrNameLst>
                                      </p:cBhvr>
                                      <p:to>
                                        <p:strVal val="0.25"/>
                                      </p:to>
                                    </p:set>
                                    <p:animEffect filter="image" prLst="opacity: 0.25">
                                      <p:cBhvr rctx="IE">
                                        <p:cTn id="75" dur="indefinite"/>
                                        <p:tgtEl>
                                          <p:spTgt spid="9"/>
                                        </p:tgtEl>
                                      </p:cBhvr>
                                    </p:animEffect>
                                  </p:childTnLst>
                                </p:cTn>
                              </p:par>
                              <p:par>
                                <p:cTn id="76" presetID="9" presetClass="emph" presetSubtype="0" nodeType="withEffect">
                                  <p:stCondLst>
                                    <p:cond delay="0"/>
                                  </p:stCondLst>
                                  <p:childTnLst>
                                    <p:set>
                                      <p:cBhvr>
                                        <p:cTn id="77" dur="indefinite"/>
                                        <p:tgtEl>
                                          <p:spTgt spid="10"/>
                                        </p:tgtEl>
                                        <p:attrNameLst>
                                          <p:attrName>style.opacity</p:attrName>
                                        </p:attrNameLst>
                                      </p:cBhvr>
                                      <p:to>
                                        <p:strVal val="0.25"/>
                                      </p:to>
                                    </p:set>
                                    <p:animEffect filter="image" prLst="opacity: 0.25">
                                      <p:cBhvr rctx="IE">
                                        <p:cTn id="78" dur="indefinite"/>
                                        <p:tgtEl>
                                          <p:spTgt spid="10"/>
                                        </p:tgtEl>
                                      </p:cBhvr>
                                    </p:animEffect>
                                  </p:childTnLst>
                                </p:cTn>
                              </p:par>
                              <p:par>
                                <p:cTn id="79" presetID="9" presetClass="emph" presetSubtype="0" nodeType="withEffect">
                                  <p:stCondLst>
                                    <p:cond delay="0"/>
                                  </p:stCondLst>
                                  <p:childTnLst>
                                    <p:set>
                                      <p:cBhvr>
                                        <p:cTn id="80" dur="indefinite"/>
                                        <p:tgtEl>
                                          <p:spTgt spid="13"/>
                                        </p:tgtEl>
                                        <p:attrNameLst>
                                          <p:attrName>style.opacity</p:attrName>
                                        </p:attrNameLst>
                                      </p:cBhvr>
                                      <p:to>
                                        <p:strVal val="0.25"/>
                                      </p:to>
                                    </p:set>
                                    <p:animEffect filter="image" prLst="opacity: 0.25">
                                      <p:cBhvr rctx="IE">
                                        <p:cTn id="81" dur="indefinite"/>
                                        <p:tgtEl>
                                          <p:spTgt spid="13"/>
                                        </p:tgtEl>
                                      </p:cBhvr>
                                    </p:animEffect>
                                  </p:childTnLst>
                                </p:cTn>
                              </p:par>
                              <p:par>
                                <p:cTn id="82" presetID="9" presetClass="emph" presetSubtype="0" nodeType="withEffect">
                                  <p:stCondLst>
                                    <p:cond delay="0"/>
                                  </p:stCondLst>
                                  <p:childTnLst>
                                    <p:set>
                                      <p:cBhvr>
                                        <p:cTn id="83" dur="indefinite"/>
                                        <p:tgtEl>
                                          <p:spTgt spid="16"/>
                                        </p:tgtEl>
                                        <p:attrNameLst>
                                          <p:attrName>style.opacity</p:attrName>
                                        </p:attrNameLst>
                                      </p:cBhvr>
                                      <p:to>
                                        <p:strVal val="0.25"/>
                                      </p:to>
                                    </p:set>
                                    <p:animEffect filter="image" prLst="opacity: 0.25">
                                      <p:cBhvr rctx="IE">
                                        <p:cTn id="84" dur="indefinite"/>
                                        <p:tgtEl>
                                          <p:spTgt spid="16"/>
                                        </p:tgtEl>
                                      </p:cBhvr>
                                    </p:animEffect>
                                  </p:childTnLst>
                                </p:cTn>
                              </p:par>
                              <p:par>
                                <p:cTn id="85" presetID="9" presetClass="emph" presetSubtype="0" nodeType="withEffect">
                                  <p:stCondLst>
                                    <p:cond delay="0"/>
                                  </p:stCondLst>
                                  <p:childTnLst>
                                    <p:set>
                                      <p:cBhvr>
                                        <p:cTn id="86" dur="indefinite"/>
                                        <p:tgtEl>
                                          <p:spTgt spid="3"/>
                                        </p:tgtEl>
                                        <p:attrNameLst>
                                          <p:attrName>style.opacity</p:attrName>
                                        </p:attrNameLst>
                                      </p:cBhvr>
                                      <p:to>
                                        <p:strVal val="0.25"/>
                                      </p:to>
                                    </p:set>
                                    <p:animEffect filter="image" prLst="opacity: 0.25">
                                      <p:cBhvr rctx="IE">
                                        <p:cTn id="87" dur="indefinite"/>
                                        <p:tgtEl>
                                          <p:spTgt spid="3"/>
                                        </p:tgtEl>
                                      </p:cBhvr>
                                    </p:animEffect>
                                  </p:childTnLst>
                                </p:cTn>
                              </p:par>
                              <p:par>
                                <p:cTn id="88" presetID="9" presetClass="emph" presetSubtype="0" nodeType="withEffect">
                                  <p:stCondLst>
                                    <p:cond delay="0"/>
                                  </p:stCondLst>
                                  <p:childTnLst>
                                    <p:set>
                                      <p:cBhvr>
                                        <p:cTn id="89" dur="indefinite"/>
                                        <p:tgtEl>
                                          <p:spTgt spid="15"/>
                                        </p:tgtEl>
                                        <p:attrNameLst>
                                          <p:attrName>style.opacity</p:attrName>
                                        </p:attrNameLst>
                                      </p:cBhvr>
                                      <p:to>
                                        <p:strVal val="0.25"/>
                                      </p:to>
                                    </p:set>
                                    <p:animEffect filter="image" prLst="opacity: 0.25">
                                      <p:cBhvr rctx="IE">
                                        <p:cTn id="9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D8281-B14D-94CF-85AD-28E3EDC645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0486" y="213553"/>
            <a:ext cx="5516494" cy="5516494"/>
          </a:xfrm>
          <a:prstGeom prst="rect">
            <a:avLst/>
          </a:prstGeom>
        </p:spPr>
      </p:pic>
      <p:sp>
        <p:nvSpPr>
          <p:cNvPr id="4" name="TextBox 3">
            <a:extLst>
              <a:ext uri="{FF2B5EF4-FFF2-40B4-BE49-F238E27FC236}">
                <a16:creationId xmlns:a16="http://schemas.microsoft.com/office/drawing/2014/main" id="{99BF7569-BCC2-3BFC-045B-5B376910F232}"/>
              </a:ext>
            </a:extLst>
          </p:cNvPr>
          <p:cNvSpPr txBox="1"/>
          <p:nvPr/>
        </p:nvSpPr>
        <p:spPr>
          <a:xfrm>
            <a:off x="6005146" y="1890346"/>
            <a:ext cx="5680564" cy="1138773"/>
          </a:xfrm>
          <a:prstGeom prst="rect">
            <a:avLst/>
          </a:prstGeom>
          <a:noFill/>
        </p:spPr>
        <p:txBody>
          <a:bodyPr wrap="square" rtlCol="0">
            <a:spAutoFit/>
          </a:bodyPr>
          <a:lstStyle/>
          <a:p>
            <a:r>
              <a:rPr lang="en-US" sz="3200" dirty="0">
                <a:solidFill>
                  <a:srgbClr val="502525"/>
                </a:solidFill>
                <a:latin typeface="Kamerik205 8" panose="020B0803030600020004" pitchFamily="34" charset="0"/>
              </a:rPr>
              <a:t>Azure API Management</a:t>
            </a:r>
          </a:p>
          <a:p>
            <a:r>
              <a:rPr lang="en-US" dirty="0">
                <a:solidFill>
                  <a:srgbClr val="383E12"/>
                </a:solidFill>
              </a:rPr>
              <a:t>Publish APIs to developers, partners, and employees securely and at scale</a:t>
            </a:r>
          </a:p>
        </p:txBody>
      </p:sp>
    </p:spTree>
    <p:extLst>
      <p:ext uri="{BB962C8B-B14F-4D97-AF65-F5344CB8AC3E}">
        <p14:creationId xmlns:p14="http://schemas.microsoft.com/office/powerpoint/2010/main" val="3603960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12EF-AC95-E9B0-4249-A5576224915D}"/>
              </a:ext>
            </a:extLst>
          </p:cNvPr>
          <p:cNvSpPr>
            <a:spLocks noGrp="1"/>
          </p:cNvSpPr>
          <p:nvPr>
            <p:ph type="title"/>
          </p:nvPr>
        </p:nvSpPr>
        <p:spPr/>
        <p:txBody>
          <a:bodyPr/>
          <a:lstStyle/>
          <a:p>
            <a:r>
              <a:rPr lang="en-US" dirty="0"/>
              <a:t>Manage APIs across clouds and on-premises</a:t>
            </a:r>
          </a:p>
        </p:txBody>
      </p:sp>
      <p:pic>
        <p:nvPicPr>
          <p:cNvPr id="6" name="Picture 5">
            <a:extLst>
              <a:ext uri="{FF2B5EF4-FFF2-40B4-BE49-F238E27FC236}">
                <a16:creationId xmlns:a16="http://schemas.microsoft.com/office/drawing/2014/main" id="{2E417A5F-3E78-5BAF-0A15-BDC61721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766" y="1690688"/>
            <a:ext cx="8186467" cy="4609611"/>
          </a:xfrm>
          <a:prstGeom prst="rect">
            <a:avLst/>
          </a:prstGeom>
        </p:spPr>
      </p:pic>
    </p:spTree>
    <p:extLst>
      <p:ext uri="{BB962C8B-B14F-4D97-AF65-F5344CB8AC3E}">
        <p14:creationId xmlns:p14="http://schemas.microsoft.com/office/powerpoint/2010/main" val="246298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9B4D-2AAD-8B1C-72DA-E19B3FC8AE4E}"/>
              </a:ext>
            </a:extLst>
          </p:cNvPr>
          <p:cNvSpPr>
            <a:spLocks noGrp="1"/>
          </p:cNvSpPr>
          <p:nvPr>
            <p:ph type="title"/>
          </p:nvPr>
        </p:nvSpPr>
        <p:spPr/>
        <p:txBody>
          <a:bodyPr/>
          <a:lstStyle/>
          <a:p>
            <a:r>
              <a:rPr lang="en-US" dirty="0"/>
              <a:t>Protect your resources</a:t>
            </a:r>
          </a:p>
        </p:txBody>
      </p:sp>
      <p:pic>
        <p:nvPicPr>
          <p:cNvPr id="5" name="Picture 4">
            <a:extLst>
              <a:ext uri="{FF2B5EF4-FFF2-40B4-BE49-F238E27FC236}">
                <a16:creationId xmlns:a16="http://schemas.microsoft.com/office/drawing/2014/main" id="{25866138-4757-7FBF-1E80-F60922F817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495" y="1690688"/>
            <a:ext cx="7859008" cy="4609611"/>
          </a:xfrm>
          <a:prstGeom prst="rect">
            <a:avLst/>
          </a:prstGeom>
        </p:spPr>
      </p:pic>
    </p:spTree>
    <p:extLst>
      <p:ext uri="{BB962C8B-B14F-4D97-AF65-F5344CB8AC3E}">
        <p14:creationId xmlns:p14="http://schemas.microsoft.com/office/powerpoint/2010/main" val="1291135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5CBA-D140-1392-6EBD-27EF9419DE75}"/>
              </a:ext>
            </a:extLst>
          </p:cNvPr>
          <p:cNvSpPr>
            <a:spLocks noGrp="1"/>
          </p:cNvSpPr>
          <p:nvPr>
            <p:ph type="title"/>
          </p:nvPr>
        </p:nvSpPr>
        <p:spPr/>
        <p:txBody>
          <a:bodyPr/>
          <a:lstStyle/>
          <a:p>
            <a:r>
              <a:rPr lang="en-US" dirty="0"/>
              <a:t>Accelerate your business</a:t>
            </a:r>
          </a:p>
        </p:txBody>
      </p:sp>
      <p:pic>
        <p:nvPicPr>
          <p:cNvPr id="5" name="Picture 4">
            <a:extLst>
              <a:ext uri="{FF2B5EF4-FFF2-40B4-BE49-F238E27FC236}">
                <a16:creationId xmlns:a16="http://schemas.microsoft.com/office/drawing/2014/main" id="{16C3614A-E0BA-6E00-9C00-BA6DA112A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2766" y="1690688"/>
            <a:ext cx="8186466" cy="4609611"/>
          </a:xfrm>
          <a:prstGeom prst="rect">
            <a:avLst/>
          </a:prstGeom>
        </p:spPr>
      </p:pic>
    </p:spTree>
    <p:extLst>
      <p:ext uri="{BB962C8B-B14F-4D97-AF65-F5344CB8AC3E}">
        <p14:creationId xmlns:p14="http://schemas.microsoft.com/office/powerpoint/2010/main" val="2286825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59D-AF41-D6F7-F6BB-6F6F24A1887A}"/>
              </a:ext>
            </a:extLst>
          </p:cNvPr>
          <p:cNvSpPr>
            <a:spLocks noGrp="1"/>
          </p:cNvSpPr>
          <p:nvPr>
            <p:ph type="title"/>
          </p:nvPr>
        </p:nvSpPr>
        <p:spPr/>
        <p:txBody>
          <a:bodyPr/>
          <a:lstStyle/>
          <a:p>
            <a:r>
              <a:rPr lang="en-US" dirty="0"/>
              <a:t>Improve API discoverability</a:t>
            </a:r>
          </a:p>
        </p:txBody>
      </p:sp>
      <p:pic>
        <p:nvPicPr>
          <p:cNvPr id="5" name="Picture 4">
            <a:extLst>
              <a:ext uri="{FF2B5EF4-FFF2-40B4-BE49-F238E27FC236}">
                <a16:creationId xmlns:a16="http://schemas.microsoft.com/office/drawing/2014/main" id="{314E6755-CDC3-76BD-53FD-F21D8DDCF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492439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2AFD0BBD-5F21-64C4-465B-E8536970C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E2B877F6-E172-A051-5FCF-FC03AC6A9C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62499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087E-E8BD-0F53-0DBB-DDD171F12C14}"/>
              </a:ext>
            </a:extLst>
          </p:cNvPr>
          <p:cNvSpPr>
            <a:spLocks noGrp="1"/>
          </p:cNvSpPr>
          <p:nvPr>
            <p:ph type="title"/>
          </p:nvPr>
        </p:nvSpPr>
        <p:spPr/>
        <p:txBody>
          <a:bodyPr/>
          <a:lstStyle/>
          <a:p>
            <a:r>
              <a:rPr lang="en-US" dirty="0"/>
              <a:t>Transform existing services</a:t>
            </a:r>
          </a:p>
        </p:txBody>
      </p:sp>
      <p:pic>
        <p:nvPicPr>
          <p:cNvPr id="5" name="Picture 4">
            <a:extLst>
              <a:ext uri="{FF2B5EF4-FFF2-40B4-BE49-F238E27FC236}">
                <a16:creationId xmlns:a16="http://schemas.microsoft.com/office/drawing/2014/main" id="{7836FE5F-3D0F-D48E-D605-5FAB307782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379733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A53-CE65-E438-890E-80B6D836676B}"/>
              </a:ext>
            </a:extLst>
          </p:cNvPr>
          <p:cNvSpPr>
            <a:spLocks noGrp="1"/>
          </p:cNvSpPr>
          <p:nvPr>
            <p:ph type="title"/>
          </p:nvPr>
        </p:nvSpPr>
        <p:spPr/>
        <p:txBody>
          <a:bodyPr/>
          <a:lstStyle/>
          <a:p>
            <a:r>
              <a:rPr lang="en-US" dirty="0"/>
              <a:t>Secure your APIs</a:t>
            </a:r>
          </a:p>
        </p:txBody>
      </p:sp>
      <p:pic>
        <p:nvPicPr>
          <p:cNvPr id="5" name="Picture 4">
            <a:extLst>
              <a:ext uri="{FF2B5EF4-FFF2-40B4-BE49-F238E27FC236}">
                <a16:creationId xmlns:a16="http://schemas.microsoft.com/office/drawing/2014/main" id="{6A339F1C-A3A6-A664-13ED-661B3AF0BC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4697" y="1690688"/>
            <a:ext cx="8082605" cy="4609611"/>
          </a:xfrm>
          <a:prstGeom prst="rect">
            <a:avLst/>
          </a:prstGeom>
        </p:spPr>
      </p:pic>
    </p:spTree>
    <p:extLst>
      <p:ext uri="{BB962C8B-B14F-4D97-AF65-F5344CB8AC3E}">
        <p14:creationId xmlns:p14="http://schemas.microsoft.com/office/powerpoint/2010/main" val="4235977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18ED-307A-05CB-1D59-13CC531D4FC8}"/>
              </a:ext>
            </a:extLst>
          </p:cNvPr>
          <p:cNvSpPr>
            <a:spLocks noGrp="1"/>
          </p:cNvSpPr>
          <p:nvPr>
            <p:ph type="title"/>
          </p:nvPr>
        </p:nvSpPr>
        <p:spPr/>
        <p:txBody>
          <a:bodyPr/>
          <a:lstStyle/>
          <a:p>
            <a:r>
              <a:rPr lang="en-US" dirty="0"/>
              <a:t>Demo Time</a:t>
            </a:r>
          </a:p>
        </p:txBody>
      </p:sp>
      <p:sp>
        <p:nvSpPr>
          <p:cNvPr id="3" name="Text Placeholder 2">
            <a:extLst>
              <a:ext uri="{FF2B5EF4-FFF2-40B4-BE49-F238E27FC236}">
                <a16:creationId xmlns:a16="http://schemas.microsoft.com/office/drawing/2014/main" id="{3AD8DFF5-A0D8-F084-55EB-11F70B2A820A}"/>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99409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84E3-4311-3DB5-0E31-E2901E5D3F48}"/>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4FFB7762-AD31-63E3-14D7-5FBAF7C55634}"/>
              </a:ext>
            </a:extLst>
          </p:cNvPr>
          <p:cNvSpPr>
            <a:spLocks noGrp="1"/>
          </p:cNvSpPr>
          <p:nvPr>
            <p:ph idx="1"/>
          </p:nvPr>
        </p:nvSpPr>
        <p:spPr/>
        <p:txBody>
          <a:bodyPr>
            <a:normAutofit lnSpcReduction="10000"/>
          </a:bodyPr>
          <a:lstStyle/>
          <a:p>
            <a:r>
              <a:rPr lang="en-US" dirty="0"/>
              <a:t>Create an Azure API Management instance</a:t>
            </a:r>
          </a:p>
          <a:p>
            <a:r>
              <a:rPr lang="en-US" dirty="0"/>
              <a:t>Mock API responses</a:t>
            </a:r>
          </a:p>
          <a:p>
            <a:r>
              <a:rPr lang="en-US" dirty="0"/>
              <a:t>Create and publish a product</a:t>
            </a:r>
          </a:p>
          <a:p>
            <a:r>
              <a:rPr lang="en-US" dirty="0"/>
              <a:t>Import an API</a:t>
            </a:r>
          </a:p>
          <a:p>
            <a:r>
              <a:rPr lang="en-US" dirty="0"/>
              <a:t>Transform responses</a:t>
            </a:r>
          </a:p>
          <a:p>
            <a:r>
              <a:rPr lang="en-US" dirty="0"/>
              <a:t>Add rate limiting</a:t>
            </a:r>
          </a:p>
          <a:p>
            <a:r>
              <a:rPr lang="en-US" dirty="0"/>
              <a:t>Setup CORS</a:t>
            </a:r>
          </a:p>
          <a:p>
            <a:r>
              <a:rPr lang="en-US" dirty="0"/>
              <a:t>Caching</a:t>
            </a:r>
          </a:p>
          <a:p>
            <a:r>
              <a:rPr lang="en-US" dirty="0"/>
              <a:t>Developer Portal</a:t>
            </a:r>
          </a:p>
        </p:txBody>
      </p:sp>
    </p:spTree>
    <p:extLst>
      <p:ext uri="{BB962C8B-B14F-4D97-AF65-F5344CB8AC3E}">
        <p14:creationId xmlns:p14="http://schemas.microsoft.com/office/powerpoint/2010/main" val="274617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dirty="0"/>
              <a:t>Questions?</a:t>
            </a:r>
          </a:p>
        </p:txBody>
      </p:sp>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a:extLst>
              <a:ext uri="{FF2B5EF4-FFF2-40B4-BE49-F238E27FC236}">
                <a16:creationId xmlns:a16="http://schemas.microsoft.com/office/drawing/2014/main" id="{167B6B7B-EEC4-EC01-C5C1-B2881D5E6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6583" y="847235"/>
            <a:ext cx="4818185" cy="4818185"/>
          </a:xfrm>
          <a:prstGeom prst="rect">
            <a:avLst/>
          </a:prstGeom>
        </p:spPr>
      </p:pic>
    </p:spTree>
    <p:extLst>
      <p:ext uri="{BB962C8B-B14F-4D97-AF65-F5344CB8AC3E}">
        <p14:creationId xmlns:p14="http://schemas.microsoft.com/office/powerpoint/2010/main" val="69774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8BE0-5484-C804-5DF0-6321F64BD7A3}"/>
              </a:ext>
            </a:extLst>
          </p:cNvPr>
          <p:cNvSpPr>
            <a:spLocks noGrp="1"/>
          </p:cNvSpPr>
          <p:nvPr>
            <p:ph type="title"/>
          </p:nvPr>
        </p:nvSpPr>
        <p:spPr/>
        <p:txBody>
          <a:bodyPr/>
          <a:lstStyle/>
          <a:p>
            <a:r>
              <a:rPr lang="en-US" dirty="0"/>
              <a:t>API Management Basics</a:t>
            </a:r>
            <a:br>
              <a:rPr lang="en-US" dirty="0"/>
            </a:br>
            <a:r>
              <a:rPr lang="en-US" sz="4000" dirty="0"/>
              <a:t>(Not Azure API Management Basics)</a:t>
            </a:r>
            <a:endParaRPr lang="en-US" dirty="0"/>
          </a:p>
        </p:txBody>
      </p:sp>
      <p:sp>
        <p:nvSpPr>
          <p:cNvPr id="3" name="Text Placeholder 2">
            <a:extLst>
              <a:ext uri="{FF2B5EF4-FFF2-40B4-BE49-F238E27FC236}">
                <a16:creationId xmlns:a16="http://schemas.microsoft.com/office/drawing/2014/main" id="{C0EF7CC2-BA09-5207-3896-64FF4AD8C121}"/>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45657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2275056" y="2967335"/>
            <a:ext cx="7641900"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What’s the problem?</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86060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5EAD-3A66-B856-5ED4-F9C57EA98B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F802A0C-F788-D12C-CFBF-288EC126B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13522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295B-E024-C5B2-375E-6E117B3FA0D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F94AE449-2071-58E0-E354-E302B6A6CB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112155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801-D3D9-A943-55DC-7781BC9771D9}"/>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52E0428-E673-3887-C549-A6709B5026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07193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9D73-C810-5D69-9D7F-6651C60A7A8E}"/>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CFA3F00-D17B-28B5-85BC-141C6C67F4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889373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1162</Words>
  <Application>Microsoft Office PowerPoint</Application>
  <PresentationFormat>Widescreen</PresentationFormat>
  <Paragraphs>192</Paragraphs>
  <Slides>34</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Kamerik205 8</vt:lpstr>
      <vt:lpstr>Segoe UI</vt:lpstr>
      <vt:lpstr>Office Theme</vt:lpstr>
      <vt:lpstr>Custom Design</vt:lpstr>
      <vt:lpstr>PowerPoint Presentation</vt:lpstr>
      <vt:lpstr>PowerPoint Presentation</vt:lpstr>
      <vt:lpstr>PowerPoint Presentation</vt:lpstr>
      <vt:lpstr>API Management Basics (Not Azure API Management Basics)</vt:lpstr>
      <vt:lpstr>PowerPoint Presentation</vt:lpstr>
      <vt:lpstr>What’s the problem?</vt:lpstr>
      <vt:lpstr>What’s the problem?</vt:lpstr>
      <vt:lpstr>What’s the problem?</vt:lpstr>
      <vt:lpstr>What’s the problem?</vt:lpstr>
      <vt:lpstr>What’s the problem?</vt:lpstr>
      <vt:lpstr>What’s the problem?</vt:lpstr>
      <vt:lpstr>PowerPoint Presentation</vt:lpstr>
      <vt:lpstr>What is API Management?</vt:lpstr>
      <vt:lpstr>What is API Management?</vt:lpstr>
      <vt:lpstr>What is API Management?</vt:lpstr>
      <vt:lpstr>PowerPoint Presentation</vt:lpstr>
      <vt:lpstr>API Management Use Cases</vt:lpstr>
      <vt:lpstr>API Management Use Cases</vt:lpstr>
      <vt:lpstr>API Management Use Cases</vt:lpstr>
      <vt:lpstr>API Management Use Cases</vt:lpstr>
      <vt:lpstr>API Management Use Cases</vt:lpstr>
      <vt:lpstr>API Management Use Cases</vt:lpstr>
      <vt:lpstr>API Management Marketplace</vt:lpstr>
      <vt:lpstr>API Management Offerings</vt:lpstr>
      <vt:lpstr>PowerPoint Presentation</vt:lpstr>
      <vt:lpstr>Manage APIs across clouds and on-premises</vt:lpstr>
      <vt:lpstr>Protect your resources</vt:lpstr>
      <vt:lpstr>Accelerate your business</vt:lpstr>
      <vt:lpstr>Improve API discoverability</vt:lpstr>
      <vt:lpstr>Transform existing services</vt:lpstr>
      <vt:lpstr>Secure your APIs</vt:lpstr>
      <vt:lpstr>Demo Time</vt:lpstr>
      <vt:lpstr>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9</cp:revision>
  <dcterms:created xsi:type="dcterms:W3CDTF">2023-06-10T23:08:35Z</dcterms:created>
  <dcterms:modified xsi:type="dcterms:W3CDTF">2023-06-11T19:12:58Z</dcterms:modified>
</cp:coreProperties>
</file>